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3" r:id="rId6"/>
    <p:sldId id="264" r:id="rId7"/>
    <p:sldId id="266" r:id="rId8"/>
    <p:sldId id="269" r:id="rId9"/>
    <p:sldId id="270" r:id="rId10"/>
    <p:sldId id="273" r:id="rId11"/>
    <p:sldId id="277" r:id="rId12"/>
    <p:sldId id="275" r:id="rId13"/>
    <p:sldId id="276" r:id="rId14"/>
    <p:sldId id="272" r:id="rId15"/>
    <p:sldId id="283" r:id="rId16"/>
    <p:sldId id="279" r:id="rId17"/>
    <p:sldId id="278" r:id="rId18"/>
    <p:sldId id="280" r:id="rId19"/>
    <p:sldId id="281" r:id="rId20"/>
    <p:sldId id="284" r:id="rId21"/>
    <p:sldId id="287" r:id="rId22"/>
    <p:sldId id="288" r:id="rId23"/>
    <p:sldId id="289" r:id="rId24"/>
    <p:sldId id="290" r:id="rId25"/>
    <p:sldId id="271" r:id="rId26"/>
  </p:sldIdLst>
  <p:sldSz cx="12192000" cy="6858000"/>
  <p:notesSz cx="7010400" cy="9296400"/>
  <p:defaultTextStyle>
    <a:defPPr>
      <a:defRPr lang="az-Latn-A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400"/>
    <a:srgbClr val="3C3C3C"/>
    <a:srgbClr val="93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az-Latn-A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2A5130-90C1-406D-8CFC-2DFA3F0DB3CA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az-Latn-A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5B2150-F34A-4771-95D9-016923C9AB1F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1390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z-Latn-A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24591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179086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058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1744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1261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89639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1973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46209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27717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40018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Latn-A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154021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z-Latn-A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z-Latn-A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5358-EBA2-421F-A60F-1BF44C34AD70}" type="datetimeFigureOut">
              <a:rPr lang="az-Latn-AZ" smtClean="0"/>
              <a:t>25.03.2019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186CB-2549-4361-B1E9-289E45F7C97A}" type="slidenum">
              <a:rPr lang="az-Latn-AZ" smtClean="0"/>
              <a:t>‹#›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90377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Latn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2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2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1.jpe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tiff"/><Relationship Id="rId5" Type="http://schemas.openxmlformats.org/officeDocument/2006/relationships/image" Target="../media/image2.png"/><Relationship Id="rId15" Type="http://schemas.openxmlformats.org/officeDocument/2006/relationships/image" Target="../media/image82.jpeg"/><Relationship Id="rId10" Type="http://schemas.openxmlformats.org/officeDocument/2006/relationships/image" Target="../media/image78.tiff"/><Relationship Id="rId4" Type="http://schemas.openxmlformats.org/officeDocument/2006/relationships/image" Target="../media/image73.png"/><Relationship Id="rId9" Type="http://schemas.openxmlformats.org/officeDocument/2006/relationships/image" Target="../media/image77.jpeg"/><Relationship Id="rId1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f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12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11" Type="http://schemas.openxmlformats.org/officeDocument/2006/relationships/image" Target="../media/image90.png"/><Relationship Id="rId5" Type="http://schemas.openxmlformats.org/officeDocument/2006/relationships/image" Target="../media/image85.tiff"/><Relationship Id="rId10" Type="http://schemas.openxmlformats.org/officeDocument/2006/relationships/image" Target="../media/image70.png"/><Relationship Id="rId4" Type="http://schemas.openxmlformats.org/officeDocument/2006/relationships/image" Target="../media/image84.tiff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5.tiff"/><Relationship Id="rId12" Type="http://schemas.openxmlformats.org/officeDocument/2006/relationships/image" Target="../media/image99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8.tiff"/><Relationship Id="rId5" Type="http://schemas.openxmlformats.org/officeDocument/2006/relationships/image" Target="../media/image94.png"/><Relationship Id="rId10" Type="http://schemas.microsoft.com/office/2007/relationships/hdphoto" Target="../media/hdphoto4.wdp"/><Relationship Id="rId4" Type="http://schemas.openxmlformats.org/officeDocument/2006/relationships/image" Target="../media/image93.jpeg"/><Relationship Id="rId9" Type="http://schemas.openxmlformats.org/officeDocument/2006/relationships/image" Target="../media/image97.pn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audio" Target="../media/audio1.wav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2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802313"/>
            <a:ext cx="91440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endParaRPr lang="ru-RU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5802313"/>
            <a:ext cx="91440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endParaRPr lang="ru-RU" sz="18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8" name="Rectangle 7"/>
          <p:cNvSpPr/>
          <p:nvPr/>
        </p:nvSpPr>
        <p:spPr>
          <a:xfrm>
            <a:off x="1" y="2143125"/>
            <a:ext cx="7675418" cy="471487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2591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6357938"/>
            <a:ext cx="9144000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0" y="5857875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0" y="5357813"/>
            <a:ext cx="9144000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4857750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0" y="4357688"/>
            <a:ext cx="9144000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0" y="3857625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0" y="3357563"/>
            <a:ext cx="9144000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0" y="2857500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0" y="2357438"/>
            <a:ext cx="9144000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7675419" y="2143125"/>
            <a:ext cx="4516581" cy="4714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8072305" y="2189895"/>
            <a:ext cx="346662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Продукция </a:t>
            </a:r>
            <a:r>
              <a:rPr lang="az-Latn-AZ" sz="4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az-Latn-AZ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«M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атанат</a:t>
            </a:r>
            <a:r>
              <a:rPr lang="az-Latn-AZ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A»</a:t>
            </a:r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5325" y="5196155"/>
            <a:ext cx="46195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z-Latn-AZ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Мехти Адилов</a:t>
            </a:r>
            <a:endParaRPr lang="az-Latn-AZ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экспорту</a:t>
            </a:r>
            <a:endParaRPr lang="az-Latn-AZ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03598"/>
            <a:ext cx="9202357" cy="121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3714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267449" y="289735"/>
            <a:ext cx="5888425" cy="58477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ГИПСОВЫЙ ЗАВОД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" t="36714" r="9005"/>
          <a:stretch/>
        </p:blipFill>
        <p:spPr>
          <a:xfrm>
            <a:off x="0" y="2203373"/>
            <a:ext cx="12192000" cy="4483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2" y="2454250"/>
            <a:ext cx="2024993" cy="1349995"/>
          </a:xfrm>
          <a:prstGeom prst="rect">
            <a:avLst/>
          </a:prstGeom>
          <a:ln w="28575">
            <a:noFill/>
          </a:ln>
          <a:effectLst>
            <a:outerShdw blurRad="190500" dist="63500" dir="9000000" algn="ctr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7" y="941370"/>
            <a:ext cx="2024993" cy="1349995"/>
          </a:xfrm>
          <a:prstGeom prst="rect">
            <a:avLst/>
          </a:prstGeom>
          <a:ln w="28575">
            <a:noFill/>
          </a:ln>
          <a:effectLst>
            <a:outerShdw blurRad="190500" dist="63500" dir="9000000" algn="ctr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27" y="2454250"/>
            <a:ext cx="2024993" cy="1349995"/>
          </a:xfrm>
          <a:prstGeom prst="rect">
            <a:avLst/>
          </a:prstGeom>
          <a:ln w="28575">
            <a:noFill/>
          </a:ln>
          <a:effectLst>
            <a:outerShdw blurRad="190500" dist="63500" dir="9000000" algn="ctr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3" y="870008"/>
            <a:ext cx="2024993" cy="1349995"/>
          </a:xfrm>
          <a:prstGeom prst="rect">
            <a:avLst/>
          </a:prstGeom>
          <a:ln w="28575">
            <a:noFill/>
          </a:ln>
          <a:effectLst>
            <a:outerShdw blurRad="190500" dist="63500" dir="6300000" algn="ctr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4" name="Группа 13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7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2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648159" y="364005"/>
            <a:ext cx="10895682" cy="47705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НОВОГО ГИПСОВОГО ЗАВОДА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11" y="1051698"/>
            <a:ext cx="1546538" cy="25783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49" y="3714942"/>
            <a:ext cx="1488213" cy="2363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74" y="3714942"/>
            <a:ext cx="1564681" cy="2526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24" y="1161950"/>
            <a:ext cx="1512867" cy="2496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33" y="3687386"/>
            <a:ext cx="1609134" cy="25530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24" y="3671775"/>
            <a:ext cx="1683450" cy="26736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401" y="1010028"/>
            <a:ext cx="1625347" cy="270591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5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9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6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966815" y="550959"/>
            <a:ext cx="4440405" cy="5942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</a:pPr>
            <a:r>
              <a:rPr lang="ru-RU" sz="3600" b="1" dirty="0" smtClean="0">
                <a:ln w="9525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</a:t>
            </a:r>
            <a:r>
              <a:rPr lang="az-Latn-AZ" sz="36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SHPAK</a:t>
            </a:r>
            <a:endParaRPr lang="az-Latn-AZ" sz="3600" b="1" dirty="0">
              <a:ln w="95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Bevel 22"/>
          <p:cNvSpPr/>
          <p:nvPr/>
        </p:nvSpPr>
        <p:spPr>
          <a:xfrm>
            <a:off x="4694624" y="3241794"/>
            <a:ext cx="2214578" cy="1071570"/>
          </a:xfrm>
          <a:prstGeom prst="bevel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</a:t>
            </a:r>
            <a:endParaRPr lang="az-Latn-A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az-Latn-A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SHPAK</a:t>
            </a:r>
            <a:endParaRPr lang="az-Latn-AZ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98073" y="1597089"/>
            <a:ext cx="2939434" cy="13365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</a:t>
            </a:r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«дышит»</a:t>
            </a:r>
            <a:r>
              <a:rPr lang="az-Latn-AZ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не образуется</a:t>
            </a:r>
            <a:endParaRPr lang="ru-RU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ent-Up Arrow 30"/>
          <p:cNvSpPr/>
          <p:nvPr/>
        </p:nvSpPr>
        <p:spPr>
          <a:xfrm rot="16200000">
            <a:off x="4684332" y="2231357"/>
            <a:ext cx="1163602" cy="857250"/>
          </a:xfrm>
          <a:prstGeom prst="bentUp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Bent-Up Arrow 31"/>
          <p:cNvSpPr/>
          <p:nvPr/>
        </p:nvSpPr>
        <p:spPr>
          <a:xfrm rot="16200000" flipV="1">
            <a:off x="5898769" y="2231357"/>
            <a:ext cx="1163603" cy="857250"/>
          </a:xfrm>
          <a:prstGeom prst="bentUp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3" name="Bent-Up Arrow 32"/>
          <p:cNvSpPr/>
          <p:nvPr/>
        </p:nvSpPr>
        <p:spPr>
          <a:xfrm rot="16200000" flipH="1">
            <a:off x="4693459" y="4457395"/>
            <a:ext cx="1145348" cy="857250"/>
          </a:xfrm>
          <a:prstGeom prst="bentUp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4" name="Bent-Up Arrow 33"/>
          <p:cNvSpPr/>
          <p:nvPr/>
        </p:nvSpPr>
        <p:spPr>
          <a:xfrm rot="16200000" flipH="1" flipV="1">
            <a:off x="5907896" y="4457396"/>
            <a:ext cx="1145350" cy="857250"/>
          </a:xfrm>
          <a:prstGeom prst="bentUp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5" name="Left Arrow 34"/>
          <p:cNvSpPr/>
          <p:nvPr/>
        </p:nvSpPr>
        <p:spPr>
          <a:xfrm>
            <a:off x="3800746" y="3491345"/>
            <a:ext cx="893878" cy="464813"/>
          </a:xfrm>
          <a:prstGeom prst="lef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6" name="Left Arrow 35"/>
          <p:cNvSpPr/>
          <p:nvPr/>
        </p:nvSpPr>
        <p:spPr>
          <a:xfrm rot="10800000">
            <a:off x="6909192" y="3483568"/>
            <a:ext cx="893877" cy="472590"/>
          </a:xfrm>
          <a:prstGeom prst="lef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7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4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sp>
        <p:nvSpPr>
          <p:cNvPr id="45" name="Oval 23"/>
          <p:cNvSpPr/>
          <p:nvPr/>
        </p:nvSpPr>
        <p:spPr>
          <a:xfrm>
            <a:off x="861320" y="3095355"/>
            <a:ext cx="2939434" cy="13365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Обходиться дешевле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3"/>
          <p:cNvSpPr/>
          <p:nvPr/>
        </p:nvSpPr>
        <p:spPr>
          <a:xfrm>
            <a:off x="1898073" y="4593841"/>
            <a:ext cx="2939434" cy="13365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 энергию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3"/>
          <p:cNvSpPr/>
          <p:nvPr/>
        </p:nvSpPr>
        <p:spPr>
          <a:xfrm>
            <a:off x="6903381" y="1600035"/>
            <a:ext cx="2939434" cy="13365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проходит в 3 раза быстрее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23"/>
          <p:cNvSpPr/>
          <p:nvPr/>
        </p:nvSpPr>
        <p:spPr>
          <a:xfrm>
            <a:off x="7803072" y="3020788"/>
            <a:ext cx="2939434" cy="13365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Наноситься непосредственно на кирпич, кубик, и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23"/>
          <p:cNvSpPr/>
          <p:nvPr/>
        </p:nvSpPr>
        <p:spPr>
          <a:xfrm>
            <a:off x="6903381" y="4566532"/>
            <a:ext cx="2939434" cy="133652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Полезен для здоровья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eft Arrow 23"/>
          <p:cNvSpPr/>
          <p:nvPr/>
        </p:nvSpPr>
        <p:spPr>
          <a:xfrm>
            <a:off x="3779433" y="3544157"/>
            <a:ext cx="915199" cy="4826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Left Arrow 24"/>
          <p:cNvSpPr/>
          <p:nvPr/>
        </p:nvSpPr>
        <p:spPr>
          <a:xfrm rot="10800000">
            <a:off x="6909195" y="3502714"/>
            <a:ext cx="898321" cy="482654"/>
          </a:xfrm>
          <a:prstGeom prst="lef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831610" y="635146"/>
            <a:ext cx="7246897" cy="594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</a:pPr>
            <a:r>
              <a:rPr lang="ru-RU" sz="3600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 ЧЁРНОЙ ШТУКАТУРКИ</a:t>
            </a:r>
            <a:endParaRPr lang="az-Latn-AZ" sz="360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evel 10"/>
          <p:cNvSpPr/>
          <p:nvPr/>
        </p:nvSpPr>
        <p:spPr>
          <a:xfrm>
            <a:off x="4544704" y="3241794"/>
            <a:ext cx="2497541" cy="1071570"/>
          </a:xfrm>
          <a:prstGeom prst="bevel">
            <a:avLst/>
          </a:prstGeom>
          <a:solidFill>
            <a:srgbClr val="FF0000"/>
          </a:solidFill>
          <a:ln>
            <a:noFill/>
          </a:ln>
          <a:effectLst>
            <a:outerShdw blurRad="190500" dist="63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az-Latn-AZ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ПРОЕКТ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az-Latn-AZ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Bent-Up Arrow 18"/>
          <p:cNvSpPr/>
          <p:nvPr/>
        </p:nvSpPr>
        <p:spPr>
          <a:xfrm rot="16200000">
            <a:off x="4705113" y="2252140"/>
            <a:ext cx="1122039" cy="857250"/>
          </a:xfrm>
          <a:prstGeom prst="bent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Bent-Up Arrow 20"/>
          <p:cNvSpPr/>
          <p:nvPr/>
        </p:nvSpPr>
        <p:spPr>
          <a:xfrm rot="16200000" flipV="1">
            <a:off x="5919551" y="2252139"/>
            <a:ext cx="1122039" cy="857250"/>
          </a:xfrm>
          <a:prstGeom prst="bent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Bent-Up Arrow 21"/>
          <p:cNvSpPr/>
          <p:nvPr/>
        </p:nvSpPr>
        <p:spPr>
          <a:xfrm rot="16200000" flipH="1">
            <a:off x="4679604" y="4471250"/>
            <a:ext cx="1173057" cy="857250"/>
          </a:xfrm>
          <a:prstGeom prst="bent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Bent-Up Arrow 22"/>
          <p:cNvSpPr/>
          <p:nvPr/>
        </p:nvSpPr>
        <p:spPr>
          <a:xfrm rot="16200000" flipH="1" flipV="1">
            <a:off x="5894041" y="4471251"/>
            <a:ext cx="1173060" cy="857250"/>
          </a:xfrm>
          <a:prstGeom prst="bent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3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36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sp>
        <p:nvSpPr>
          <p:cNvPr id="37" name="Oval 23"/>
          <p:cNvSpPr/>
          <p:nvPr/>
        </p:nvSpPr>
        <p:spPr>
          <a:xfrm>
            <a:off x="1892826" y="1683187"/>
            <a:ext cx="2939434" cy="13365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помещениях образуется влажность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23"/>
          <p:cNvSpPr/>
          <p:nvPr/>
        </p:nvSpPr>
        <p:spPr>
          <a:xfrm>
            <a:off x="839999" y="3143565"/>
            <a:ext cx="2939434" cy="13365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ремонт обходиться дорого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23"/>
          <p:cNvSpPr/>
          <p:nvPr/>
        </p:nvSpPr>
        <p:spPr>
          <a:xfrm>
            <a:off x="1892826" y="4646810"/>
            <a:ext cx="2939434" cy="13365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помещениях температура не регулируется</a:t>
            </a:r>
            <a:endParaRPr lang="ru-RU" sz="1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23"/>
          <p:cNvSpPr/>
          <p:nvPr/>
        </p:nvSpPr>
        <p:spPr>
          <a:xfrm>
            <a:off x="6903381" y="1641978"/>
            <a:ext cx="2939434" cy="13365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длится долго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23"/>
          <p:cNvSpPr/>
          <p:nvPr/>
        </p:nvSpPr>
        <p:spPr>
          <a:xfrm>
            <a:off x="7803969" y="3068987"/>
            <a:ext cx="2939434" cy="13365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утомителен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23"/>
          <p:cNvSpPr/>
          <p:nvPr/>
        </p:nvSpPr>
        <p:spPr>
          <a:xfrm>
            <a:off x="6898184" y="4614995"/>
            <a:ext cx="2939434" cy="133652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Вреден для здоровья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1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258642" y="548887"/>
            <a:ext cx="6657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SHPAK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ГИПСОВАЯ ШТУКАТУРКА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689242"/>
              </p:ext>
            </p:extLst>
          </p:nvPr>
        </p:nvGraphicFramePr>
        <p:xfrm>
          <a:off x="3320717" y="1135652"/>
          <a:ext cx="8503919" cy="316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236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SHPAK?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z-Latn-AZ" sz="18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Натуральная штукатурочная смесь на гипсовой основе</a:t>
                      </a:r>
                      <a:r>
                        <a:rPr lang="az-Latn-AZ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2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обходиттся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дешевле,</a:t>
                      </a: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уменьшается нагрузка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зданий;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Экономит время</a:t>
                      </a: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Удобен в использовании</a:t>
                      </a: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трескается</a:t>
                      </a: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комнаты «дышат»</a:t>
                      </a: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 полезен;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ПВА примешивать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нужно.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75" y="4507561"/>
            <a:ext cx="2323563" cy="1742673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508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32" name="Picture 4" descr="DSC056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8" y="4506764"/>
            <a:ext cx="2301713" cy="1726285"/>
          </a:xfrm>
          <a:prstGeom prst="rect">
            <a:avLst/>
          </a:prstGeom>
          <a:ln w="19050">
            <a:solidFill>
              <a:srgbClr val="00D400"/>
            </a:solidFill>
            <a:miter lim="800000"/>
            <a:headEnd/>
            <a:tailEnd/>
          </a:ln>
          <a:effectLst>
            <a:outerShdw blurRad="292100" dist="50800" dir="2700000" algn="tl" rotWithShape="0">
              <a:srgbClr val="333333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82" y="4508593"/>
            <a:ext cx="2368009" cy="1776007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508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830" y="4508843"/>
            <a:ext cx="2378806" cy="1784105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508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2" y="1121549"/>
            <a:ext cx="1884240" cy="310943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7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98566" y="492937"/>
            <a:ext cx="112934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FASMATİK</a:t>
            </a:r>
            <a:r>
              <a:rPr lang="az-Latn-A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ФАСАДНАЯ ШТУКАТУРКА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МАШИННОГО НАНЕСЕНИЯ НА ОСНОВЕ ЦЕМЕНТА И ПЕРЛИТА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864899"/>
              </p:ext>
            </p:extLst>
          </p:nvPr>
        </p:nvGraphicFramePr>
        <p:xfrm>
          <a:off x="3376473" y="1146807"/>
          <a:ext cx="850391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43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FASMATİK?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ФАСАДНАЯ ШТУКАТУРКА МАШИННОГО НАНЕСЕНИЯ НА ОСНОВЕ ЦЕМЕНТА И ПЕРЛИТА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Оштукатуренная поверхность и кладка штукатурной кладочной смесью “</a:t>
                      </a:r>
                      <a:r>
                        <a:rPr lang="az-Latn-AZ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FASMATİK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не пропускает воду и влагу;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оштукатуренной поверхности смесью “</a:t>
                      </a:r>
                      <a:r>
                        <a:rPr lang="az-Latn-AZ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FASMATİK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возможно применение финишной шпатлевки (экономится грунтовая шпатлевка);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Оштукатуренные поверхности смесью “</a:t>
                      </a:r>
                      <a:r>
                        <a:rPr lang="az-Latn-AZ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FASMATİK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остаются зимой теплыми, летом прохладными;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Облегчая работу мастера, позволяет ускоренно штукатурить большие поверхности штукатурной машиной.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6" y="1096516"/>
            <a:ext cx="1958980" cy="3466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6"/>
          <a:stretch/>
        </p:blipFill>
        <p:spPr>
          <a:xfrm>
            <a:off x="3435096" y="4590480"/>
            <a:ext cx="2546544" cy="1543239"/>
          </a:xfrm>
          <a:prstGeom prst="rect">
            <a:avLst/>
          </a:prstGeom>
          <a:ln w="19050">
            <a:solidFill>
              <a:srgbClr val="00D4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4" b="32995"/>
          <a:stretch/>
        </p:blipFill>
        <p:spPr>
          <a:xfrm>
            <a:off x="6245352" y="4597530"/>
            <a:ext cx="2615184" cy="1536189"/>
          </a:xfrm>
          <a:prstGeom prst="rect">
            <a:avLst/>
          </a:prstGeom>
          <a:ln w="19050">
            <a:solidFill>
              <a:srgbClr val="00D400"/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0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19432"/>
              </p:ext>
            </p:extLst>
          </p:nvPr>
        </p:nvGraphicFramePr>
        <p:xfrm>
          <a:off x="2795832" y="1088623"/>
          <a:ext cx="8968460" cy="3205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721">
                  <a:extLst>
                    <a:ext uri="{9D8B030D-6E8A-4147-A177-3AD203B41FA5}">
                      <a16:colId xmlns:a16="http://schemas.microsoft.com/office/drawing/2014/main" val="1643503638"/>
                    </a:ext>
                  </a:extLst>
                </a:gridCol>
                <a:gridCol w="6883739">
                  <a:extLst>
                    <a:ext uri="{9D8B030D-6E8A-4147-A177-3AD203B41FA5}">
                      <a16:colId xmlns:a16="http://schemas.microsoft.com/office/drawing/2014/main" val="325540154"/>
                    </a:ext>
                  </a:extLst>
                </a:gridCol>
              </a:tblGrid>
              <a:tr h="78805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PARAKONTAKT?</a:t>
                      </a:r>
                      <a:endParaRPr lang="ru-RU" sz="16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создания двухстороннего контакта наносимого материала с гладкой бетонной поверхностью.</a:t>
                      </a:r>
                      <a:endParaRPr lang="az-Latn-AZ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19438"/>
                  </a:ext>
                </a:extLst>
              </a:tr>
              <a:tr h="24169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Легкое применение;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Улучшает свойства сцепляемости штукатурок на основе цемента и особенно гипса на гладких бетонных поверхностях;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 без растворителя;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Предотвращает быстрое обезвоживание штукатурок на основе цемента и особенно гипса;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 оштукатуривании потолков отпадает необходимости делать насечки ручным инструментом.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77174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9931" y="361798"/>
            <a:ext cx="11466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az-Latn-AZ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PARAKONTAKT</a:t>
            </a:r>
            <a:r>
              <a:rPr lang="az-Latn-AZ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ГРУНТОВКА</a:t>
            </a:r>
            <a:r>
              <a:rPr lang="az-Latn-AZ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ДВУХСТОРОННЕГО КОНТАКТА НАНОСИМОГО   			              МАТЕРИАЛА С ГЛАДКОЙ БЕТОННОЙ ПОВЕРХНОСТЬЮ</a:t>
            </a:r>
            <a:endParaRPr lang="az-Latn-AZ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1" y="1649563"/>
            <a:ext cx="2329377" cy="2530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66" y="4560712"/>
            <a:ext cx="3162600" cy="1641756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190500" dist="63500" dir="90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81" y="4548837"/>
            <a:ext cx="3235963" cy="1641756"/>
          </a:xfrm>
          <a:prstGeom prst="rect">
            <a:avLst/>
          </a:prstGeom>
          <a:ln w="19050">
            <a:solidFill>
              <a:srgbClr val="00D400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5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470927"/>
              </p:ext>
            </p:extLst>
          </p:nvPr>
        </p:nvGraphicFramePr>
        <p:xfrm>
          <a:off x="2992582" y="1175617"/>
          <a:ext cx="8909487" cy="285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093">
                  <a:extLst>
                    <a:ext uri="{9D8B030D-6E8A-4147-A177-3AD203B41FA5}">
                      <a16:colId xmlns:a16="http://schemas.microsoft.com/office/drawing/2014/main" val="1643503638"/>
                    </a:ext>
                  </a:extLst>
                </a:gridCol>
                <a:gridCol w="6348394">
                  <a:extLst>
                    <a:ext uri="{9D8B030D-6E8A-4147-A177-3AD203B41FA5}">
                      <a16:colId xmlns:a16="http://schemas.microsoft.com/office/drawing/2014/main" val="325540154"/>
                    </a:ext>
                  </a:extLst>
                </a:gridCol>
              </a:tblGrid>
              <a:tr h="833601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FASMAZAİK?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ДЕКОРАТИВНОЕ ФАСАДНОЕ ПОКРЫТИЕ НА МИНЕРАЛЬНОЙ ОСНОВЕ</a:t>
                      </a:r>
                      <a:endParaRPr lang="az-Latn-AZ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19438"/>
                  </a:ext>
                </a:extLst>
              </a:tr>
              <a:tr h="2022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az-Latn-AZ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бладает свойством отличнойной клейкости к поверхности;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Продукт устойчив к воздействию прибрежной сырости;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Эластичная, не трескается, не обламывается;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Обладает свойством высокой сопротивляемости;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Моющаяся.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77174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7131" y="378350"/>
            <a:ext cx="1085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az-Latn-AZ" sz="2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FASMAZAİK</a:t>
            </a:r>
            <a:r>
              <a:rPr lang="az-Latn-A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ДЕКОРАТИВНОЕ ФАСАДНОЕ ПОКРЫТИЕ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МИНЕРАЛЬНОЙ ОСНОВЕ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2" y="1270661"/>
            <a:ext cx="2562188" cy="2594758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4298928"/>
            <a:ext cx="3119550" cy="1711297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50800" dist="50800" dir="90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92" y="4328583"/>
            <a:ext cx="3164707" cy="1720474"/>
          </a:xfrm>
          <a:prstGeom prst="rect">
            <a:avLst/>
          </a:prstGeom>
          <a:ln w="19050">
            <a:solidFill>
              <a:srgbClr val="00D400"/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6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815152"/>
              </p:ext>
            </p:extLst>
          </p:nvPr>
        </p:nvGraphicFramePr>
        <p:xfrm>
          <a:off x="2452254" y="1093678"/>
          <a:ext cx="9477855" cy="3240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846">
                  <a:extLst>
                    <a:ext uri="{9D8B030D-6E8A-4147-A177-3AD203B41FA5}">
                      <a16:colId xmlns:a16="http://schemas.microsoft.com/office/drawing/2014/main" val="1643503638"/>
                    </a:ext>
                  </a:extLst>
                </a:gridCol>
                <a:gridCol w="7089009">
                  <a:extLst>
                    <a:ext uri="{9D8B030D-6E8A-4147-A177-3AD203B41FA5}">
                      <a16:colId xmlns:a16="http://schemas.microsoft.com/office/drawing/2014/main" val="325540154"/>
                    </a:ext>
                  </a:extLst>
                </a:gridCol>
              </a:tblGrid>
              <a:tr h="68021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</a:p>
                    <a:p>
                      <a:pPr algn="l"/>
                      <a:r>
                        <a:rPr lang="az-Latn-AZ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STALTOP 100?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Отвердитель (упрочнитель) бетонной поверхности на цементной основе с кварцевым составом.</a:t>
                      </a:r>
                      <a:endParaRPr lang="az-Latn-AZ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19438"/>
                  </a:ext>
                </a:extLst>
              </a:tr>
              <a:tr h="2542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Легко высыпается на свежезалитый бетонный пол;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счет модификационных полимеров и кварцевых песков специальных размеров впитывает в себя воду применяемой бетонной поверхности и создает на поверхности применения монолитный слой с бетоном;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Поверхность, обработанная этим продуктом в 3-4 раза стойкая к износу;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устойчивый продукт к воздействиям мороза, жары и солей в составе воды.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77174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166150"/>
              </p:ext>
            </p:extLst>
          </p:nvPr>
        </p:nvGraphicFramePr>
        <p:xfrm>
          <a:off x="700644" y="320144"/>
          <a:ext cx="10994524" cy="428625"/>
        </p:xfrm>
        <a:graphic>
          <a:graphicData uri="http://schemas.openxmlformats.org/drawingml/2006/table">
            <a:tbl>
              <a:tblPr/>
              <a:tblGrid>
                <a:gridCol w="10994524">
                  <a:extLst>
                    <a:ext uri="{9D8B030D-6E8A-4147-A177-3AD203B41FA5}">
                      <a16:colId xmlns:a16="http://schemas.microsoft.com/office/drawing/2014/main" val="495231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az-Latn-AZ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az-Latn-AZ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STALTOP 100 </a:t>
                      </a:r>
                      <a:r>
                        <a:rPr lang="ru-RU" sz="1800" b="0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НАПОЛЬНЫЕ </a:t>
                      </a:r>
                      <a:r>
                        <a:rPr lang="ru-RU" sz="1800" b="0" dirty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ПОВЕРХНОСТНЫЕ ОТВЕРДИТЕЛИ НА ЦЕМЕНТНОЙ ОСНОВЕ</a:t>
                      </a:r>
                    </a:p>
                  </a:txBody>
                  <a:tcPr marL="0" marR="28575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3405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0" y="1330034"/>
            <a:ext cx="1604695" cy="3105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4" y="4435895"/>
            <a:ext cx="3109794" cy="1823866"/>
          </a:xfrm>
          <a:prstGeom prst="rect">
            <a:avLst/>
          </a:prstGeom>
          <a:ln w="19050">
            <a:solidFill>
              <a:srgbClr val="00D4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76" y="4435895"/>
            <a:ext cx="3235380" cy="1823866"/>
          </a:xfrm>
          <a:prstGeom prst="rect">
            <a:avLst/>
          </a:prstGeom>
          <a:ln w="19050">
            <a:solidFill>
              <a:srgbClr val="00D400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7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2678192" y="425509"/>
            <a:ext cx="81812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3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«ROKOL» </a:t>
            </a:r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КРАСОК И ЛАКОВ ПО СОСТАВУ</a:t>
            </a:r>
            <a:endParaRPr lang="az-Latn-AZ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0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sp>
        <p:nvSpPr>
          <p:cNvPr id="25" name="Left Arrow 34"/>
          <p:cNvSpPr/>
          <p:nvPr/>
        </p:nvSpPr>
        <p:spPr>
          <a:xfrm>
            <a:off x="3444305" y="3305601"/>
            <a:ext cx="893878" cy="464813"/>
          </a:xfrm>
          <a:prstGeom prst="lef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Rounded Rectangle 10"/>
          <p:cNvSpPr/>
          <p:nvPr/>
        </p:nvSpPr>
        <p:spPr>
          <a:xfrm>
            <a:off x="202128" y="2982229"/>
            <a:ext cx="3242177" cy="105156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63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КРАСКИ НА ВОДНОЙ ОСНОВЕ - ЭМУЛЬСИОННЫЕ</a:t>
            </a:r>
            <a:endParaRPr lang="ru-RU" sz="2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7" name="Rounded Rectangle 10"/>
          <p:cNvSpPr/>
          <p:nvPr/>
        </p:nvSpPr>
        <p:spPr>
          <a:xfrm>
            <a:off x="1598678" y="4739668"/>
            <a:ext cx="3242177" cy="105156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63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КРАСКИ НА ОСНОВЕ ЦЕЛЛЮЛОЗЫ</a:t>
            </a:r>
            <a:endParaRPr lang="ru-RU" sz="2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8" name="Rounded Rectangle 10"/>
          <p:cNvSpPr/>
          <p:nvPr/>
        </p:nvSpPr>
        <p:spPr>
          <a:xfrm>
            <a:off x="6936709" y="1256596"/>
            <a:ext cx="3242177" cy="105156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63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СИНТЕТИЧЕСКИЕ КРАСКИ</a:t>
            </a:r>
            <a:endParaRPr lang="ru-RU" sz="2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9" name="Left Arrow 34"/>
          <p:cNvSpPr/>
          <p:nvPr/>
        </p:nvSpPr>
        <p:spPr>
          <a:xfrm flipH="1">
            <a:off x="7427106" y="3214327"/>
            <a:ext cx="919144" cy="464813"/>
          </a:xfrm>
          <a:prstGeom prst="lef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523999" y="1268167"/>
            <a:ext cx="6064755" cy="4228680"/>
            <a:chOff x="1724721" y="1487198"/>
            <a:chExt cx="6064755" cy="4228680"/>
          </a:xfrm>
        </p:grpSpPr>
        <p:sp>
          <p:nvSpPr>
            <p:cNvPr id="9" name="Oval 8"/>
            <p:cNvSpPr/>
            <p:nvPr/>
          </p:nvSpPr>
          <p:spPr>
            <a:xfrm>
              <a:off x="4402523" y="2786604"/>
              <a:ext cx="3386953" cy="187771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6350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z-Latn-AZ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287" y="2942766"/>
              <a:ext cx="2923033" cy="1310054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1724721" y="1487198"/>
              <a:ext cx="3242177" cy="105156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6350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n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КРАСКИ НА ОСНОВЕ АКРИЛОВОГО СОПОЛИМЕРА</a:t>
              </a:r>
              <a:endParaRPr lang="ru-RU" sz="2000" b="1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5" name="Bent-Up Arrow 14"/>
            <p:cNvSpPr/>
            <p:nvPr/>
          </p:nvSpPr>
          <p:spPr>
            <a:xfrm rot="16200000">
              <a:off x="4914385" y="1835216"/>
              <a:ext cx="1000125" cy="857250"/>
            </a:xfrm>
            <a:prstGeom prst="bentUp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" name="Bent-Up Arrow 15"/>
            <p:cNvSpPr/>
            <p:nvPr/>
          </p:nvSpPr>
          <p:spPr>
            <a:xfrm rot="16200000" flipV="1">
              <a:off x="6189819" y="1833377"/>
              <a:ext cx="1000125" cy="857250"/>
            </a:xfrm>
            <a:prstGeom prst="bentUp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" name="Bent-Up Arrow 16"/>
            <p:cNvSpPr/>
            <p:nvPr/>
          </p:nvSpPr>
          <p:spPr>
            <a:xfrm rot="16200000" flipH="1">
              <a:off x="4970140" y="4784183"/>
              <a:ext cx="1000125" cy="857250"/>
            </a:xfrm>
            <a:prstGeom prst="bentUp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" name="Bent-Up Arrow 17"/>
            <p:cNvSpPr/>
            <p:nvPr/>
          </p:nvSpPr>
          <p:spPr>
            <a:xfrm rot="16200000" flipH="1" flipV="1">
              <a:off x="6180006" y="4787191"/>
              <a:ext cx="1000125" cy="857250"/>
            </a:xfrm>
            <a:prstGeom prst="bentUpArrow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sp>
        <p:nvSpPr>
          <p:cNvPr id="30" name="Rounded Rectangle 10"/>
          <p:cNvSpPr/>
          <p:nvPr/>
        </p:nvSpPr>
        <p:spPr>
          <a:xfrm>
            <a:off x="8346250" y="2920953"/>
            <a:ext cx="3242177" cy="105156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63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КРАСКИ НА ОСНОВЕ ПОЛИУРЕТАНА И ЭПОКСИДА</a:t>
            </a:r>
            <a:endParaRPr lang="ru-RU" sz="2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1" name="Rounded Rectangle 10"/>
          <p:cNvSpPr/>
          <p:nvPr/>
        </p:nvSpPr>
        <p:spPr>
          <a:xfrm>
            <a:off x="6894606" y="4739668"/>
            <a:ext cx="3242177" cy="105156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63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ЛАКИ ДЛЯ ПАРКЕТА, ЯХТ, МЕБЕЛИ И Т.Д.</a:t>
            </a:r>
            <a:endParaRPr lang="ru-RU" sz="2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902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7134" y="279935"/>
            <a:ext cx="31671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az-Latn-AZ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5795" y="756989"/>
            <a:ext cx="10434313" cy="55861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MATANAT 100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Плиточный клей (Для внешних и внутренних пространств)</a:t>
            </a:r>
            <a:endParaRPr lang="az-Latn-AZ" sz="21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70AD47">
                  <a:lumMod val="50000"/>
                </a:srgb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MATANAT 95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Плиточный клей (Для 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</a:t>
            </a:r>
            <a:r>
              <a:rPr lang="ru-RU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z-Latn-AZ" sz="2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FUGAGİL 100 </a:t>
            </a:r>
            <a:r>
              <a:rPr lang="az-Latn-AZ" sz="21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inside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Смесь для заполнения швов (1-6 </a:t>
            </a:r>
            <a:r>
              <a:rPr lang="en-US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mm)</a:t>
            </a:r>
            <a:endParaRPr lang="az-Latn-AZ" sz="21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FUGAFİL 200 </a:t>
            </a:r>
            <a:r>
              <a:rPr lang="az-Latn-AZ" sz="21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outside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Смесь для заполнения швов 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3-20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z-Latn-AZ" sz="2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İZOKRİST 100 </a:t>
            </a:r>
            <a:r>
              <a:rPr lang="az-Latn-AZ" sz="21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eko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Гидроизоляционная смесь на основе цемента</a:t>
            </a:r>
            <a:endParaRPr lang="en-US" sz="21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FASNATURA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Сухая смесь, заменяющая камень аглай на фасаде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орнаменты, изготовленные из </a:t>
            </a: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FASNATURAL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-а</a:t>
            </a:r>
            <a:endParaRPr lang="ru-RU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ГИПСОВЫЙ ЗАВОД</a:t>
            </a:r>
            <a:endParaRPr lang="ru-RU" sz="21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Продукция, изготавливаемая в НОВОМ ГИПСОВОМ ЗАВОДЕ</a:t>
            </a:r>
            <a:endParaRPr lang="ru-RU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</a:t>
            </a: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SHPAK-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az-Latn-AZ" sz="2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Вред ЧЁРНОЙ штукатурки</a:t>
            </a:r>
            <a:endParaRPr lang="az-Latn-AZ" sz="21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SHPAK </a:t>
            </a:r>
            <a:r>
              <a:rPr lang="en-US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НАТУРАЛЬНАЯ гипсовая штукатурка</a:t>
            </a:r>
            <a:endParaRPr lang="az-Latn-AZ" sz="2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FASMATİK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Фасадная штукатурка машинного применения</a:t>
            </a:r>
            <a:endParaRPr lang="az-Latn-AZ" sz="21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PARAKONTAKT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Грунтовка для создания двухстороннего контакта </a:t>
            </a:r>
            <a:endParaRPr lang="az-Latn-AZ" sz="2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FASMAZAİK – 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Декоративное фасадное покрытие</a:t>
            </a:r>
            <a:endParaRPr lang="az-Latn-AZ" sz="21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STALTOP - </a:t>
            </a:r>
            <a:r>
              <a:rPr lang="ru-RU" sz="2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Отвердители поверхностей</a:t>
            </a:r>
            <a:endParaRPr lang="az-Latn-AZ" sz="2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az-Latn-AZ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ROKOL </a:t>
            </a:r>
            <a:r>
              <a:rPr lang="ru-RU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Глянцевые синтетические и эмульсионные краски, лак для паркета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3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33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alphaomega.az/images/portfolio/i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84" y="4513999"/>
            <a:ext cx="2401264" cy="1689796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63500" dir="2700000" algn="tl" rotWithShape="0">
              <a:srgbClr val="333333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61" y="4503754"/>
            <a:ext cx="2408379" cy="1674727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63500" dir="2700000" algn="tl" rotWithShape="0">
              <a:srgbClr val="333333">
                <a:alpha val="2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96" y="4499529"/>
            <a:ext cx="2408380" cy="1678953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63500" dir="2700000" algn="tl" rotWithShape="0">
              <a:srgbClr val="333333">
                <a:alpha val="25000"/>
              </a:srgbClr>
            </a:outerShdw>
          </a:effectLst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347787"/>
              </p:ext>
            </p:extLst>
          </p:nvPr>
        </p:nvGraphicFramePr>
        <p:xfrm>
          <a:off x="1158990" y="153564"/>
          <a:ext cx="10994524" cy="702945"/>
        </p:xfrm>
        <a:graphic>
          <a:graphicData uri="http://schemas.openxmlformats.org/drawingml/2006/table">
            <a:tbl>
              <a:tblPr/>
              <a:tblGrid>
                <a:gridCol w="10994524">
                  <a:extLst>
                    <a:ext uri="{9D8B030D-6E8A-4147-A177-3AD203B41FA5}">
                      <a16:colId xmlns:a16="http://schemas.microsoft.com/office/drawing/2014/main" val="495231414"/>
                    </a:ext>
                  </a:extLst>
                </a:gridCol>
              </a:tblGrid>
              <a:tr h="478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ru-RU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lang="en-US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en-US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ROKOL</a:t>
                      </a:r>
                      <a:r>
                        <a:rPr lang="az-Latn-AZ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ЭМУЛЬСИОНЫЕ КРАСКИ НА ВОДНОЙ ОСНОВЕ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0" dirty="0">
                        <a:solidFill>
                          <a:srgbClr val="1B1A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28575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34054"/>
                  </a:ext>
                </a:extLst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9063" y="1269897"/>
            <a:ext cx="3230542" cy="4484947"/>
            <a:chOff x="335436" y="1621379"/>
            <a:chExt cx="3230542" cy="448494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58" y="3785316"/>
              <a:ext cx="1085597" cy="1037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2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020" y="5031210"/>
              <a:ext cx="1107958" cy="1059208"/>
            </a:xfrm>
            <a:prstGeom prst="rect">
              <a:avLst/>
            </a:prstGeom>
            <a:effectLst/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743" y="3785316"/>
              <a:ext cx="1105036" cy="10564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2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35436" y="1621379"/>
              <a:ext cx="302965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az-Latn-AZ" sz="15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494" y="5029081"/>
              <a:ext cx="1125543" cy="107724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2" y="2276915"/>
              <a:ext cx="1051509" cy="1341612"/>
            </a:xfrm>
            <a:prstGeom prst="rect">
              <a:avLst/>
            </a:prstGeom>
            <a:ln>
              <a:noFill/>
            </a:ln>
            <a:effectLst>
              <a:outerShdw blurRad="292100" dist="63500" dir="2700000" algn="tl" rotWithShape="0">
                <a:srgbClr val="333333">
                  <a:alpha val="25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368" y="2200773"/>
              <a:ext cx="1139128" cy="1384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25000"/>
                </a:srgbClr>
              </a:outerShdw>
            </a:effec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0" y="2089544"/>
            <a:ext cx="1206534" cy="1154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2" y="3436508"/>
            <a:ext cx="1105329" cy="105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2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8" y="4709157"/>
            <a:ext cx="1125543" cy="1077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6" y="470017"/>
            <a:ext cx="2461671" cy="1103279"/>
          </a:xfrm>
          <a:prstGeom prst="rect">
            <a:avLst/>
          </a:prstGeom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69329"/>
              </p:ext>
            </p:extLst>
          </p:nvPr>
        </p:nvGraphicFramePr>
        <p:xfrm>
          <a:off x="3908761" y="748769"/>
          <a:ext cx="7843678" cy="3288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514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эмульсионная краска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«ROKOL»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Влагостойкая,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водонепроницаемая, стойкая к выцветанию, эмульсионная краска высокого качества н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основе акрилового сополимера.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l"/>
                      <a:endParaRPr lang="az-Latn-AZ" sz="1800" b="1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Разновидность</a:t>
                      </a:r>
                      <a:r>
                        <a:rPr lang="az-Latn-AZ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Текстурная силиконовая к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раска для потолков, для шифера, для внутренних и внешних стен, для пластика.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Имеются все разновидности.</a:t>
                      </a:r>
                      <a:endParaRPr lang="az-Latn-AZ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0892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Преимущества: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5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бладает высоким свойством </a:t>
                      </a:r>
                      <a:r>
                        <a:rPr lang="ru-RU" sz="155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сцепляемости</a:t>
                      </a:r>
                      <a:r>
                        <a:rPr lang="ru-RU" sz="15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 поверхностью</a:t>
                      </a:r>
                      <a:r>
                        <a:rPr lang="az-Latn-AZ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az-Latn-AZ" sz="155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5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трескается и не осыпается;</a:t>
                      </a:r>
                      <a:endParaRPr lang="az-Latn-AZ" sz="15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Влагостойкая и стойкая к воздействию солнечных лучей</a:t>
                      </a:r>
                      <a:r>
                        <a:rPr lang="az-Latn-AZ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5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Цвет не выцветает.</a:t>
                      </a:r>
                      <a:endParaRPr lang="az-Latn-AZ" sz="15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0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640396"/>
              </p:ext>
            </p:extLst>
          </p:nvPr>
        </p:nvGraphicFramePr>
        <p:xfrm>
          <a:off x="3408097" y="925902"/>
          <a:ext cx="8503919" cy="327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219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синтетическая краска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«ROKOL»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Синтетическая к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раска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алкидной основе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высоким уровнем масштаба покрытия,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подвергается выцветанию</a:t>
                      </a:r>
                      <a:r>
                        <a:rPr lang="az-Latn-AZ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190"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</a:t>
                      </a:r>
                      <a:r>
                        <a:rPr lang="az-Latn-AZ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Глянцевая краска,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матовая краска, глянцевая краска люкс, краска для алюминия, краска антикорозийная, краска</a:t>
                      </a:r>
                      <a:r>
                        <a:rPr lang="az-Latn-AZ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HAMMERTON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др.</a:t>
                      </a:r>
                      <a:endParaRPr lang="az-Latn-AZ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5723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Обладает высоким свойством сцепляемости с поверхностью;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Устойчива к желтению, воздействию воды и трению;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Легко вытирается;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Обладает свойством полного растекания;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Легко используется.</a:t>
                      </a:r>
                      <a:endParaRPr lang="ru-RU" sz="16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2" y="1793133"/>
            <a:ext cx="1141161" cy="14615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" y="3404533"/>
            <a:ext cx="1165346" cy="12882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" y="4842370"/>
            <a:ext cx="1165346" cy="1288215"/>
          </a:xfrm>
          <a:prstGeom prst="rect">
            <a:avLst/>
          </a:prstGeom>
        </p:spPr>
      </p:pic>
      <p:pic>
        <p:nvPicPr>
          <p:cNvPr id="23" name="Picture 2" descr="http://matanata.com/img/products/p1/06-Luks-Parlaq-Boy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72" y="1891940"/>
            <a:ext cx="1188415" cy="13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1" y="3399399"/>
            <a:ext cx="1165346" cy="12882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1" y="4864177"/>
            <a:ext cx="1165346" cy="12882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11046" t="2601"/>
          <a:stretch/>
        </p:blipFill>
        <p:spPr>
          <a:xfrm>
            <a:off x="3526847" y="4428139"/>
            <a:ext cx="2354434" cy="1753511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63500" dir="2700000" algn="tl" rotWithShape="0">
              <a:srgbClr val="333333">
                <a:alpha val="25000"/>
              </a:srgbClr>
            </a:outerShdw>
          </a:effectLst>
        </p:spPr>
      </p:pic>
      <p:graphicFrame>
        <p:nvGraphicFramePr>
          <p:cNvPr id="29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634287"/>
              </p:ext>
            </p:extLst>
          </p:nvPr>
        </p:nvGraphicFramePr>
        <p:xfrm>
          <a:off x="3408097" y="263985"/>
          <a:ext cx="8745417" cy="478996"/>
        </p:xfrm>
        <a:graphic>
          <a:graphicData uri="http://schemas.openxmlformats.org/drawingml/2006/table">
            <a:tbl>
              <a:tblPr/>
              <a:tblGrid>
                <a:gridCol w="8745417">
                  <a:extLst>
                    <a:ext uri="{9D8B030D-6E8A-4147-A177-3AD203B41FA5}">
                      <a16:colId xmlns:a16="http://schemas.microsoft.com/office/drawing/2014/main" val="495231414"/>
                    </a:ext>
                  </a:extLst>
                </a:gridCol>
              </a:tblGrid>
              <a:tr h="478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en-US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ROKOL</a:t>
                      </a:r>
                      <a:r>
                        <a:rPr lang="az-Latn-AZ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СИНТЕТИЧЕСКИЕ</a:t>
                      </a:r>
                      <a:r>
                        <a:rPr lang="ru-RU" sz="1800" b="0" baseline="0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КРАСКИ</a:t>
                      </a:r>
                      <a:endParaRPr lang="ru-RU" sz="18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8575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34054"/>
                  </a:ext>
                </a:extLst>
              </a:tr>
            </a:tbl>
          </a:graphicData>
        </a:graphic>
      </p:graphicFrame>
      <p:pic>
        <p:nvPicPr>
          <p:cNvPr id="30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4" y="517517"/>
            <a:ext cx="2461671" cy="1103279"/>
          </a:xfrm>
          <a:prstGeom prst="rect">
            <a:avLst/>
          </a:prstGeom>
        </p:spPr>
      </p:pic>
      <p:pic>
        <p:nvPicPr>
          <p:cNvPr id="35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83" y="4428139"/>
            <a:ext cx="2317140" cy="1753511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63500" dir="2700000" algn="tl" rotWithShape="0">
              <a:srgbClr val="333333">
                <a:alpha val="25000"/>
              </a:srgbClr>
            </a:outerShdw>
          </a:effectLst>
        </p:spPr>
      </p:pic>
      <p:pic>
        <p:nvPicPr>
          <p:cNvPr id="36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374" y="4427323"/>
            <a:ext cx="2354936" cy="1766202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63500" dir="2700000" algn="tl" rotWithShape="0">
              <a:srgbClr val="333333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2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67" y="4529594"/>
            <a:ext cx="2217984" cy="1678476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63500" dist="127000" dir="2700000" algn="tl" rotWithShape="0">
              <a:srgbClr val="333333">
                <a:alpha val="25000"/>
              </a:srgbClr>
            </a:outerShdw>
          </a:effec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3" name="Группа 10"/>
          <p:cNvGrpSpPr/>
          <p:nvPr/>
        </p:nvGrpSpPr>
        <p:grpSpPr>
          <a:xfrm>
            <a:off x="0" y="6363027"/>
            <a:ext cx="12192000" cy="494973"/>
            <a:chOff x="0" y="6378773"/>
            <a:chExt cx="12192000" cy="494973"/>
          </a:xfrm>
        </p:grpSpPr>
        <p:sp>
          <p:nvSpPr>
            <p:cNvPr id="4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3" y="1868616"/>
            <a:ext cx="1086718" cy="1201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8" y="3363438"/>
            <a:ext cx="1066928" cy="1178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0" y="4717379"/>
            <a:ext cx="1180266" cy="1525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6754" y="1900052"/>
            <a:ext cx="1081276" cy="1196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88" y="3374390"/>
            <a:ext cx="1133260" cy="1178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18" y="4750582"/>
            <a:ext cx="1198489" cy="1532052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558342"/>
              </p:ext>
            </p:extLst>
          </p:nvPr>
        </p:nvGraphicFramePr>
        <p:xfrm>
          <a:off x="3455843" y="894106"/>
          <a:ext cx="8503919" cy="341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248">
                <a:tc>
                  <a:txBody>
                    <a:bodyPr/>
                    <a:lstStyle/>
                    <a:p>
                      <a:pPr algn="l"/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наполнители и лаки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ROKOL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Однокомпонентная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продукция, применяемая для заполнения и покраски древесных поверхностей, паркета, мебели и др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829"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</a:t>
                      </a:r>
                      <a:r>
                        <a:rPr lang="az-Latn-AZ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 паркетный, глянцевый лак, </a:t>
                      </a: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Vernik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Наполнитель для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древесных поверхностей, Лак на основе полиуретана, цветной лак и др.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6059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Произведено по технологии смарт;</a:t>
                      </a:r>
                      <a:endParaRPr lang="az-Latn-AZ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Используется на паркетных настилах и на любых внутренних деревянных поверхностях;</a:t>
                      </a:r>
                      <a:endParaRPr lang="az-Latn-AZ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Увеличивает службу деревянных поверхностей.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"/>
          <a:stretch/>
        </p:blipFill>
        <p:spPr>
          <a:xfrm>
            <a:off x="3671319" y="4527090"/>
            <a:ext cx="2330734" cy="1658623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63500" dist="127000" dir="2700000" algn="tl" rotWithShape="0">
              <a:srgbClr val="333333">
                <a:alpha val="2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33" y="4545009"/>
            <a:ext cx="2168072" cy="1640704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63500" dist="127000" dir="2700000" algn="tl" rotWithShape="0">
              <a:srgbClr val="333333">
                <a:alpha val="25000"/>
              </a:srgbClr>
            </a:outerShdw>
          </a:effectLst>
        </p:spPr>
      </p:pic>
      <p:graphicFrame>
        <p:nvGraphicFramePr>
          <p:cNvPr id="2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022749"/>
              </p:ext>
            </p:extLst>
          </p:nvPr>
        </p:nvGraphicFramePr>
        <p:xfrm>
          <a:off x="3455843" y="252297"/>
          <a:ext cx="8697670" cy="478996"/>
        </p:xfrm>
        <a:graphic>
          <a:graphicData uri="http://schemas.openxmlformats.org/drawingml/2006/table">
            <a:tbl>
              <a:tblPr/>
              <a:tblGrid>
                <a:gridCol w="8697670">
                  <a:extLst>
                    <a:ext uri="{9D8B030D-6E8A-4147-A177-3AD203B41FA5}">
                      <a16:colId xmlns:a16="http://schemas.microsoft.com/office/drawing/2014/main" val="495231414"/>
                    </a:ext>
                  </a:extLst>
                </a:gridCol>
              </a:tblGrid>
              <a:tr h="478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ROKOL</a:t>
                      </a:r>
                      <a:r>
                        <a:rPr lang="az-Latn-AZ" sz="25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1800" b="0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НАПОЛНИТЕЛИ</a:t>
                      </a:r>
                      <a:r>
                        <a:rPr lang="ru-RU" sz="1800" b="0" baseline="0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  <a:cs typeface="+mn-cs"/>
                        </a:rPr>
                        <a:t> И ЛАКИ </a:t>
                      </a:r>
                      <a:endParaRPr lang="ru-RU" sz="18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28575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34054"/>
                  </a:ext>
                </a:extLst>
              </a:tr>
            </a:tbl>
          </a:graphicData>
        </a:graphic>
      </p:graphicFrame>
      <p:pic>
        <p:nvPicPr>
          <p:cNvPr id="22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1" y="422517"/>
            <a:ext cx="2461671" cy="11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34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3" name="Группа 1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4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030564"/>
              </p:ext>
            </p:extLst>
          </p:nvPr>
        </p:nvGraphicFramePr>
        <p:xfrm>
          <a:off x="3648196" y="1339608"/>
          <a:ext cx="8310255" cy="496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4054">
                <a:tc>
                  <a:txBody>
                    <a:bodyPr/>
                    <a:lstStyle/>
                    <a:p>
                      <a:pPr algn="l"/>
                      <a:endParaRPr lang="az-Latn-AZ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Полиуретановая Пена</a:t>
                      </a:r>
                      <a:r>
                        <a:rPr lang="az-Latn-AZ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z-Latn-AZ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ROKOL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az-Latn-AZ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Многофункциональная</a:t>
                      </a:r>
                      <a:r>
                        <a:rPr lang="az-Latn-AZ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однокомпонентная</a:t>
                      </a:r>
                      <a:r>
                        <a:rPr lang="az-Latn-AZ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отвердивающая от влаги воздуха</a:t>
                      </a:r>
                      <a:r>
                        <a:rPr lang="az-Latn-AZ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наносимая специальным пистолетом</a:t>
                      </a:r>
                      <a:r>
                        <a:rPr lang="az-Latn-AZ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пена высокого качества для заполнения и монтажа н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основе полиуретана</a:t>
                      </a:r>
                      <a:r>
                        <a:rPr lang="az-Latn-AZ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537">
                <a:tc>
                  <a:txBody>
                    <a:bodyPr/>
                    <a:lstStyle/>
                    <a:p>
                      <a:pPr algn="l"/>
                      <a:endParaRPr lang="az-Latn-AZ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6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lang="az-Latn-AZ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Обладает высоким сопротивлением склеивания</a:t>
                      </a:r>
                      <a:r>
                        <a:rPr lang="az-Latn-AZ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endParaRPr lang="az-Latn-AZ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Водонепроницаемая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плесневеет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После отвердивания легко режится, штукатурится и красится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Имеет высокий уровень покрытия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Идеально склеивается с поверхностью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Можно пользоваться повторно</a:t>
                      </a:r>
                      <a:r>
                        <a:rPr lang="az-Latn-AZ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lvl="0">
                        <a:lnSpc>
                          <a:spcPct val="150000"/>
                        </a:lnSpc>
                      </a:pPr>
                      <a:endParaRPr lang="az-Latn-AZ" sz="16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4" y="517517"/>
            <a:ext cx="2461671" cy="1103279"/>
          </a:xfrm>
          <a:prstGeom prst="rect">
            <a:avLst/>
          </a:prstGeom>
        </p:spPr>
      </p:pic>
      <p:graphicFrame>
        <p:nvGraphicFramePr>
          <p:cNvPr id="12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053359"/>
              </p:ext>
            </p:extLst>
          </p:nvPr>
        </p:nvGraphicFramePr>
        <p:xfrm>
          <a:off x="2998530" y="720602"/>
          <a:ext cx="5641164" cy="547175"/>
        </p:xfrm>
        <a:graphic>
          <a:graphicData uri="http://schemas.openxmlformats.org/drawingml/2006/table">
            <a:tbl>
              <a:tblPr/>
              <a:tblGrid>
                <a:gridCol w="5641164">
                  <a:extLst>
                    <a:ext uri="{9D8B030D-6E8A-4147-A177-3AD203B41FA5}">
                      <a16:colId xmlns:a16="http://schemas.microsoft.com/office/drawing/2014/main" val="495231414"/>
                    </a:ext>
                  </a:extLst>
                </a:gridCol>
              </a:tblGrid>
              <a:tr h="547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ROKOL</a:t>
                      </a:r>
                      <a:r>
                        <a:rPr lang="az-Latn-AZ" sz="2400" b="1" dirty="0" smtClean="0">
                          <a:solidFill>
                            <a:srgbClr val="1B1A18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Полиуретановая Пена</a:t>
                      </a:r>
                      <a:endParaRPr kumimoji="0" lang="az-Latn-AZ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28575" marT="476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3405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2" y="2056107"/>
            <a:ext cx="1961156" cy="39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6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0" y="6378773"/>
            <a:ext cx="12192000" cy="479227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1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5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  <p:pic>
        <p:nvPicPr>
          <p:cNvPr id="10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1" y="375129"/>
            <a:ext cx="2461671" cy="110327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83450"/>
              </p:ext>
            </p:extLst>
          </p:nvPr>
        </p:nvGraphicFramePr>
        <p:xfrm>
          <a:off x="3692800" y="1339608"/>
          <a:ext cx="8310255" cy="496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4054">
                <a:tc>
                  <a:txBody>
                    <a:bodyPr/>
                    <a:lstStyle/>
                    <a:p>
                      <a:pPr algn="l"/>
                      <a:endParaRPr lang="az-Latn-AZ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ROKOL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силикон?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Однокомпонентный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анти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бактериальный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ацетокси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 на основе силикона для заполнения и изоляции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обладающий высокой эластичностью.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537">
                <a:tc>
                  <a:txBody>
                    <a:bodyPr/>
                    <a:lstStyle/>
                    <a:p>
                      <a:pPr algn="l"/>
                      <a:endParaRPr lang="az-Latn-AZ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lang="az-Latn-AZ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Идеально склеивается с поверхностью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Остаётся эластичным после затвердивания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бактериальный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Затвердивающий от влаги воздуха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теряет качества от вредных воздействий окружающей среды</a:t>
                      </a:r>
                      <a:r>
                        <a:rPr lang="az-Latn-AZ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плесневеет и не желтеет</a:t>
                      </a:r>
                      <a:r>
                        <a:rPr lang="az-Latn-AZ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Устойчив к ультрафиолетовым лучам.</a:t>
                      </a:r>
                      <a:endParaRPr lang="az-Latn-AZ" sz="18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1" y="1762703"/>
            <a:ext cx="1533332" cy="45442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1649" y="695937"/>
            <a:ext cx="3415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Latn-A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ROKOL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Силикон</a:t>
            </a:r>
            <a:endParaRPr lang="az-Latn-A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86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52550" y="1680210"/>
            <a:ext cx="9486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БЛАГОДАРИМ ЗА ВНИМАНИЕ!!!</a:t>
            </a:r>
            <a:endParaRPr lang="az-Latn-AZ" sz="5400" b="1" i="1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3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17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81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10982"/>
              </p:ext>
            </p:extLst>
          </p:nvPr>
        </p:nvGraphicFramePr>
        <p:xfrm>
          <a:off x="2647665" y="942088"/>
          <a:ext cx="9176971" cy="319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1012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az-Latn-AZ" sz="1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az-Latn-AZ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Nano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технологичный однокомпонентный керамический клей на основе цемента</a:t>
                      </a:r>
                      <a:endParaRPr lang="az-Latn-AZ" sz="18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3860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lang="az-Latn-AZ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az-Latn-AZ" sz="17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Nano</a:t>
                      </a:r>
                      <a:r>
                        <a:rPr lang="az-Latn-AZ" sz="17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7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технологичный;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Долгодействующий</a:t>
                      </a:r>
                      <a:r>
                        <a:rPr lang="az-Latn-AZ" sz="17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удобно применяется;</a:t>
                      </a:r>
                      <a:endParaRPr lang="az-Latn-AZ" sz="17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Сопротивление клейкости - </a:t>
                      </a:r>
                      <a:r>
                        <a:rPr lang="az-Latn-AZ" sz="17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2,5 N/mm</a:t>
                      </a:r>
                      <a:r>
                        <a:rPr lang="az-Latn-AZ" sz="17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(норма – 0,5-1);</a:t>
                      </a:r>
                      <a:endParaRPr lang="az-Latn-AZ" sz="17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вероятности сползания на вертикальных поверхностях</a:t>
                      </a:r>
                      <a:r>
                        <a:rPr lang="az-Latn-AZ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7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жаростойкая смесь</a:t>
                      </a:r>
                      <a:endParaRPr lang="az-Latn-AZ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Выдаётся гарантия на 35 лет.</a:t>
                      </a:r>
                      <a:endParaRPr lang="az-Latn-AZ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604561" y="366327"/>
            <a:ext cx="831286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0AD47">
                  <a:lumMod val="50000"/>
                </a:srgbClr>
              </a:buClr>
            </a:pPr>
            <a:r>
              <a:rPr lang="az-Latn-AZ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az-Latn-AZ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az-Latn-AZ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100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Плиточный </a:t>
            </a: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клей </a:t>
            </a:r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(Для внешних и внутренних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</a:t>
            </a:r>
            <a:r>
              <a:rPr lang="ru-RU" sz="1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z-Latn-AZ" sz="1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8"/>
          <a:stretch/>
        </p:blipFill>
        <p:spPr>
          <a:xfrm>
            <a:off x="9319188" y="4389086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1000"/>
              </a:srgbClr>
            </a:outerShdw>
          </a:effec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3" y="4389086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0"/>
          <a:stretch/>
        </p:blipFill>
        <p:spPr>
          <a:xfrm>
            <a:off x="3554859" y="4389086"/>
            <a:ext cx="23292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6" y="855256"/>
            <a:ext cx="1772428" cy="3344142"/>
          </a:xfrm>
          <a:prstGeom prst="rect">
            <a:avLst/>
          </a:prstGeom>
        </p:spPr>
      </p:pic>
      <p:pic>
        <p:nvPicPr>
          <p:cNvPr id="18" name="Picture 8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4"/>
          <a:stretch/>
        </p:blipFill>
        <p:spPr>
          <a:xfrm>
            <a:off x="708512" y="4389086"/>
            <a:ext cx="23292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6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1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472521"/>
              </p:ext>
            </p:extLst>
          </p:nvPr>
        </p:nvGraphicFramePr>
        <p:xfrm>
          <a:off x="2954130" y="961250"/>
          <a:ext cx="8870506" cy="322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7700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MATANAT 95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Полимеризированный</a:t>
                      </a:r>
                      <a:r>
                        <a:rPr lang="az-Latn-AZ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однокомпонентный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керамический клей серого цвета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9002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Высокой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продуктивности;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Удобный способ приготовления и применения;</a:t>
                      </a:r>
                      <a:endParaRPr lang="az-Latn-AZ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Долгий срок эксплуатации</a:t>
                      </a:r>
                      <a:r>
                        <a:rPr lang="az-Latn-AZ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жаростойкая смесь</a:t>
                      </a:r>
                      <a:r>
                        <a:rPr lang="az-Latn-AZ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r="34117"/>
          <a:stretch/>
        </p:blipFill>
        <p:spPr>
          <a:xfrm>
            <a:off x="579732" y="4436794"/>
            <a:ext cx="2328850" cy="1809208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19649"/>
          <a:stretch/>
        </p:blipFill>
        <p:spPr>
          <a:xfrm>
            <a:off x="9470056" y="4434516"/>
            <a:ext cx="2354580" cy="1811486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17552" y="350830"/>
            <a:ext cx="71025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70AD47">
                  <a:lumMod val="50000"/>
                </a:srgbClr>
              </a:buClr>
            </a:pPr>
            <a:r>
              <a:rPr lang="az-Latn-AZ" sz="25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MATANAT </a:t>
            </a:r>
            <a:r>
              <a:rPr lang="az-Latn-AZ" sz="2500" b="1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ru-RU" sz="2500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Плиточный клей </a:t>
            </a:r>
            <a:r>
              <a:rPr lang="ru-RU" sz="16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(Для внутренних поверхностей)</a:t>
            </a:r>
            <a:endParaRPr lang="az-Latn-AZ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b="21653"/>
          <a:stretch/>
        </p:blipFill>
        <p:spPr>
          <a:xfrm>
            <a:off x="6498038" y="4433253"/>
            <a:ext cx="2354580" cy="1812749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 b="27917"/>
          <a:stretch/>
        </p:blipFill>
        <p:spPr>
          <a:xfrm>
            <a:off x="3526020" y="4433253"/>
            <a:ext cx="2354580" cy="181275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8" y="912094"/>
            <a:ext cx="1781575" cy="3429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7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49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493060"/>
              </p:ext>
            </p:extLst>
          </p:nvPr>
        </p:nvGraphicFramePr>
        <p:xfrm>
          <a:off x="2345499" y="933396"/>
          <a:ext cx="9479138" cy="3144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7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0702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FUGAFIL 100 inside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2000" b="0" dirty="0" err="1" smtClean="0">
                          <a:ln w="0"/>
                          <a:solidFill>
                            <a:prstClr val="blac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Nano</a:t>
                      </a:r>
                      <a:r>
                        <a:rPr lang="az-Latn-AZ" sz="2000" b="0" baseline="0" dirty="0" smtClean="0">
                          <a:ln w="0"/>
                          <a:solidFill>
                            <a:prstClr val="blac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baseline="0" dirty="0" smtClean="0">
                          <a:ln w="0"/>
                          <a:solidFill>
                            <a:prstClr val="blac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технологичная с</a:t>
                      </a:r>
                      <a:r>
                        <a:rPr lang="ru-RU" sz="2000" b="0" dirty="0" smtClean="0">
                          <a:ln w="0"/>
                          <a:solidFill>
                            <a:prstClr val="blac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месь на цементной основе для заполнения</a:t>
                      </a:r>
                      <a:r>
                        <a:rPr lang="ru-RU" sz="2000" b="0" dirty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 smtClean="0">
                          <a:ln w="0"/>
                          <a:solidFill>
                            <a:prstClr val="blac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швов </a:t>
                      </a:r>
                      <a:r>
                        <a:rPr lang="ru-RU" sz="2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 внутренних пространствах</a:t>
                      </a:r>
                      <a:r>
                        <a:rPr lang="az-Latn-AZ" sz="2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126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Высокое сопротивление клейкости и сжатия</a:t>
                      </a:r>
                      <a:endParaRPr lang="az-Latn-AZ" sz="2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Вода не просачивается в заполненных швах</a:t>
                      </a:r>
                      <a:endParaRPr lang="az-Latn-AZ" sz="2000" b="0" kern="1200" baseline="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Цвет не тускнеет</a:t>
                      </a:r>
                      <a:endParaRPr lang="az-Latn-AZ" sz="2000" kern="1200" baseline="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Антибактериальный и силиконовый</a:t>
                      </a:r>
                      <a:endParaRPr lang="az-Latn-AZ" sz="20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трескается и не пропусает воду</a:t>
                      </a:r>
                      <a:endParaRPr lang="az-Latn-AZ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r="21493"/>
          <a:stretch/>
        </p:blipFill>
        <p:spPr>
          <a:xfrm>
            <a:off x="9516286" y="4412367"/>
            <a:ext cx="230835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2"/>
          <a:stretch/>
        </p:blipFill>
        <p:spPr>
          <a:xfrm>
            <a:off x="6471618" y="4412367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6" y="4412366"/>
            <a:ext cx="230835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06" y="4384686"/>
            <a:ext cx="230835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292100" dist="139700" dir="2700000" algn="tl" rotWithShape="0">
              <a:srgbClr val="333333">
                <a:alpha val="3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127131" y="341784"/>
            <a:ext cx="711162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0AD47">
                  <a:lumMod val="50000"/>
                </a:srgbClr>
              </a:buClr>
            </a:pPr>
            <a:r>
              <a:rPr lang="az-Latn-AZ" sz="2500" b="1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z-Latn-AZ" sz="2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FUGAGİL 100 inside</a:t>
            </a:r>
            <a:r>
              <a:rPr lang="ru-RU" sz="2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Смесь для заполнения швов (1-6 </a:t>
            </a:r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z-Latn-AZ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6" y="885456"/>
            <a:ext cx="1712150" cy="3359839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8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8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052073"/>
              </p:ext>
            </p:extLst>
          </p:nvPr>
        </p:nvGraphicFramePr>
        <p:xfrm>
          <a:off x="3320716" y="933392"/>
          <a:ext cx="8503919" cy="3107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6265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FUGAFİL 200 outside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Насыщенная добавками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смесь на цементной основе для заполнения швов во внешних пространствах</a:t>
                      </a:r>
                      <a:r>
                        <a:rPr lang="az-Latn-AZ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1000">
                <a:tc>
                  <a:txBody>
                    <a:bodyPr/>
                    <a:lstStyle/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az-Latn-AZ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тускнеет</a:t>
                      </a:r>
                      <a:r>
                        <a:rPr lang="az-Latn-A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трескается и не пропускает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разводы своего цвета</a:t>
                      </a:r>
                      <a:r>
                        <a:rPr lang="az-Latn-A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Обладает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свойством высокой водонепроницаемости</a:t>
                      </a:r>
                      <a:r>
                        <a:rPr lang="az-Latn-A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Устойчива к мгновенным изменениям температур</a:t>
                      </a:r>
                      <a:r>
                        <a:rPr lang="az-Latn-A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Можно заполнять швы плит любого размера</a:t>
                      </a:r>
                      <a:r>
                        <a:rPr lang="az-Latn-A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Отлично приклеивается к краям камней.</a:t>
                      </a:r>
                      <a:endParaRPr lang="az-Latn-AZ" sz="1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170448" y="278641"/>
            <a:ext cx="7398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0AD47">
                  <a:lumMod val="50000"/>
                </a:srgbClr>
              </a:buClr>
            </a:pPr>
            <a:r>
              <a:rPr lang="az-Latn-AZ" sz="32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5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FUGAFİL 200 outside</a:t>
            </a:r>
            <a:r>
              <a:rPr lang="en-US" sz="25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Смесь для заполнения швов (</a:t>
            </a:r>
            <a:r>
              <a:rPr lang="en-US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3-20</a:t>
            </a:r>
            <a:r>
              <a:rPr lang="ru-RU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z-Latn-AZ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8774" y="2282802"/>
            <a:ext cx="360046" cy="151788"/>
          </a:xfrm>
          <a:prstGeom prst="rect">
            <a:avLst/>
          </a:prstGeom>
          <a:solidFill>
            <a:srgbClr val="E8E0EB"/>
          </a:solidFill>
          <a:ln>
            <a:solidFill>
              <a:srgbClr val="E8E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Latn-AZ"/>
          </a:p>
        </p:txBody>
      </p:sp>
      <p:pic>
        <p:nvPicPr>
          <p:cNvPr id="16" name="Picture 1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1325" y="4417685"/>
            <a:ext cx="2340000" cy="1800000"/>
          </a:xfrm>
          <a:prstGeom prst="rect">
            <a:avLst/>
          </a:prstGeom>
          <a:ln w="38100" cap="sq">
            <a:solidFill>
              <a:srgbClr val="00D4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3518" y="4405328"/>
            <a:ext cx="2340000" cy="1800000"/>
          </a:xfrm>
          <a:prstGeom prst="rect">
            <a:avLst/>
          </a:prstGeom>
          <a:ln w="38100" cap="sq">
            <a:solidFill>
              <a:srgbClr val="00D4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19" name="Picture 18"/>
          <p:cNvPicPr>
            <a:picLocks/>
          </p:cNvPicPr>
          <p:nvPr/>
        </p:nvPicPr>
        <p:blipFill rotWithShape="1">
          <a:blip r:embed="rId5"/>
          <a:srcRect r="24002" b="20735"/>
          <a:stretch/>
        </p:blipFill>
        <p:spPr>
          <a:xfrm>
            <a:off x="3494176" y="4398589"/>
            <a:ext cx="2340000" cy="1819096"/>
          </a:xfrm>
          <a:prstGeom prst="rect">
            <a:avLst/>
          </a:prstGeom>
          <a:ln w="38100" cap="sq">
            <a:solidFill>
              <a:srgbClr val="00D4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3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2" y="854364"/>
            <a:ext cx="1807038" cy="3377519"/>
          </a:xfrm>
          <a:prstGeom prst="rect">
            <a:avLst/>
          </a:prstGeom>
        </p:spPr>
      </p:pic>
      <p:pic>
        <p:nvPicPr>
          <p:cNvPr id="22" name="Picture 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212675" y="4417685"/>
            <a:ext cx="2340000" cy="1819095"/>
          </a:xfrm>
          <a:prstGeom prst="rect">
            <a:avLst/>
          </a:prstGeom>
          <a:ln w="38100" cap="sq">
            <a:solidFill>
              <a:srgbClr val="00D4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35000"/>
              </a:srgb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4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8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639536" y="467825"/>
            <a:ext cx="55495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70AD47">
                  <a:lumMod val="50000"/>
                </a:srgbClr>
              </a:buClr>
            </a:pPr>
            <a:r>
              <a:rPr lang="az-Latn-AZ" sz="2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İZOKRİST 100 </a:t>
            </a:r>
            <a:r>
              <a:rPr lang="az-Latn-AZ" sz="25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eko</a:t>
            </a:r>
            <a:r>
              <a:rPr lang="en-US" sz="25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Гидроизоляционная </a:t>
            </a:r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смесь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70188"/>
              </p:ext>
            </p:extLst>
          </p:nvPr>
        </p:nvGraphicFramePr>
        <p:xfrm>
          <a:off x="2708911" y="1073115"/>
          <a:ext cx="911572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8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İZOKRİST</a:t>
                      </a:r>
                      <a:r>
                        <a:rPr lang="az-Latn-AZ" sz="1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 eko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Гидроизоляционная смесь на основе цемента (для басейнов, бань, туалетов и балконов)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4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Легко изготавливается и применяется;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Смесь устойчива к воздействиям химических веществ и солей имеющихся в составе почвы;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своих свойств высокой клейкости и эластичности создает на поверхности перед нанесением штукатурки, наливного пола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укладки керамики и других облицовочных плит водонепроницаемый слой.</a:t>
                      </a:r>
                      <a:endParaRPr lang="az-Latn-AZ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3" y="944879"/>
            <a:ext cx="1709871" cy="3322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7" y="4377824"/>
            <a:ext cx="2340864" cy="1804416"/>
          </a:xfrm>
          <a:prstGeom prst="rect">
            <a:avLst/>
          </a:prstGeom>
          <a:ln w="38100">
            <a:solidFill>
              <a:srgbClr val="00D400"/>
            </a:solidFill>
          </a:ln>
          <a:effectLst>
            <a:outerShdw blurRad="50800" dist="38100" dir="27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49" y="4377824"/>
            <a:ext cx="2340864" cy="1804416"/>
          </a:xfrm>
          <a:prstGeom prst="rect">
            <a:avLst/>
          </a:prstGeom>
          <a:ln w="38100">
            <a:solidFill>
              <a:srgbClr val="00D400"/>
            </a:solidFill>
          </a:ln>
          <a:effectLst>
            <a:outerShdw blurRad="50800" dist="38100" dir="27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16" y="4377824"/>
            <a:ext cx="2340864" cy="1804416"/>
          </a:xfrm>
          <a:prstGeom prst="rect">
            <a:avLst/>
          </a:prstGeom>
          <a:ln w="38100">
            <a:solidFill>
              <a:srgbClr val="00D400"/>
            </a:solidFill>
          </a:ln>
          <a:effectLst>
            <a:outerShdw blurRad="50800" dist="38100" dir="27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83" y="4377824"/>
            <a:ext cx="2340864" cy="1804416"/>
          </a:xfrm>
          <a:prstGeom prst="rect">
            <a:avLst/>
          </a:prstGeom>
          <a:ln w="38100">
            <a:solidFill>
              <a:srgbClr val="00D400"/>
            </a:solidFill>
          </a:ln>
          <a:effectLst>
            <a:outerShdw blurRad="50800" dist="38100" dir="2700000" algn="ctr" rotWithShape="0">
              <a:srgbClr val="000000">
                <a:alpha val="35000"/>
              </a:srgb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3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1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3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912619" y="400998"/>
            <a:ext cx="9188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az-Latn-AZ" sz="2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FASNATURAL</a:t>
            </a:r>
            <a:r>
              <a:rPr lang="az-Latn-AZ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СУХАЯ СМЕСЬ, ЗАМЕНЯЮЩАЯ КАМЕНЬ АГЛАЙ НА ФАСАДЕ</a:t>
            </a:r>
            <a:endParaRPr lang="ru-RU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4" y="4382177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50800" dist="38100" dir="54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32" y="4382178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50800" dist="38100" dir="27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53" y="4382286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50800" dist="38100" dir="2700000" algn="ctr" rotWithShape="0">
              <a:srgbClr val="000000">
                <a:alpha val="35000"/>
              </a:srgbClr>
            </a:outerShdw>
          </a:effectLst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90" y="4370392"/>
            <a:ext cx="2340000" cy="1800000"/>
          </a:xfrm>
          <a:prstGeom prst="rect">
            <a:avLst/>
          </a:prstGeom>
          <a:ln w="19050">
            <a:solidFill>
              <a:srgbClr val="00D400"/>
            </a:solidFill>
          </a:ln>
          <a:effectLst>
            <a:outerShdw blurRad="50800" dist="38100" dir="2700000" algn="tl" rotWithShape="0">
              <a:srgbClr val="333333">
                <a:alpha val="35000"/>
              </a:srgbClr>
            </a:outerShdw>
          </a:effec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650826"/>
              </p:ext>
            </p:extLst>
          </p:nvPr>
        </p:nvGraphicFramePr>
        <p:xfrm>
          <a:off x="2917032" y="1059253"/>
          <a:ext cx="9115726" cy="314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7683"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</a:t>
                      </a:r>
                      <a:r>
                        <a:rPr lang="az-Latn-AZ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FASNATURAL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Обладающая высокой прочностью, з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аменяющая камень аглай на фасаде,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однокомпонентная</a:t>
                      </a:r>
                      <a:r>
                        <a:rPr lang="az-Latn-AZ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морозостойкая сухая смесь на основе извястнякового камня,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устойчивая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теплу</a:t>
                      </a:r>
                      <a:r>
                        <a:rPr lang="az-Latn-AZ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воде</a:t>
                      </a:r>
                      <a:r>
                        <a:rPr lang="az-Latn-AZ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к другим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внешним воздействиям</a:t>
                      </a:r>
                      <a:r>
                        <a:rPr lang="az-Latn-AZ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ПРЕИМУЩЕСТВА</a:t>
                      </a:r>
                      <a:r>
                        <a:rPr kumimoji="0" lang="az-Latn-AZ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Заменяет камень аглай на фасаде</a:t>
                      </a:r>
                      <a:r>
                        <a:rPr lang="az-Latn-AZ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пропускает воду и не трескаетя при морозе</a:t>
                      </a:r>
                      <a:r>
                        <a:rPr lang="az-Latn-AZ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Уменьшает нагрузку фасада зданий до 11 раз</a:t>
                      </a:r>
                      <a:r>
                        <a:rPr lang="az-Latn-AZ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Обходится более дешевле</a:t>
                      </a:r>
                      <a:r>
                        <a:rPr lang="az-Latn-AZ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сравнению с</a:t>
                      </a:r>
                      <a:r>
                        <a:rPr lang="ru-RU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природным камнем устойчивость данной продукции более высока.</a:t>
                      </a:r>
                      <a:endParaRPr lang="az-Latn-AZ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4" y="1100046"/>
            <a:ext cx="3086136" cy="3251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8910" y="2029690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19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458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194310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476276" y="481140"/>
            <a:ext cx="10658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ЕКОРАТИВНЫЕ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ОРНАМЕНТЫ ИЗГОТОВЛЕННЫЕ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FASNATURAL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37292" y="1759558"/>
            <a:ext cx="10220184" cy="3925572"/>
            <a:chOff x="1137292" y="1759558"/>
            <a:chExt cx="10220184" cy="392557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425" y="1759558"/>
              <a:ext cx="2340864" cy="1804416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947" y="1759558"/>
              <a:ext cx="2340864" cy="1804416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936" y="3877666"/>
              <a:ext cx="2340864" cy="1804416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6612" y="3877666"/>
              <a:ext cx="2340864" cy="1804416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260" y="3880714"/>
              <a:ext cx="2340864" cy="1804416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92" y="3880714"/>
              <a:ext cx="2340864" cy="1801368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635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92" y="1777485"/>
              <a:ext cx="2340864" cy="1801368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6612" y="1759558"/>
              <a:ext cx="2340864" cy="1801368"/>
            </a:xfrm>
            <a:prstGeom prst="rect">
              <a:avLst/>
            </a:prstGeom>
            <a:ln w="19050">
              <a:solidFill>
                <a:srgbClr val="00D400"/>
              </a:solidFill>
            </a:ln>
            <a:effectLst>
              <a:outerShdw blurRad="254000" dist="50800" dir="2700000" algn="ctr" rotWithShape="0">
                <a:srgbClr val="000000">
                  <a:alpha val="20000"/>
                </a:srgb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0" y="6378773"/>
            <a:ext cx="12192000" cy="494973"/>
            <a:chOff x="0" y="6378773"/>
            <a:chExt cx="12192000" cy="494973"/>
          </a:xfrm>
        </p:grpSpPr>
        <p:sp>
          <p:nvSpPr>
            <p:cNvPr id="22" name="Rectangle 2"/>
            <p:cNvSpPr/>
            <p:nvPr/>
          </p:nvSpPr>
          <p:spPr>
            <a:xfrm>
              <a:off x="0" y="6378773"/>
              <a:ext cx="12192000" cy="479227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2507673" y="6464398"/>
              <a:ext cx="2678476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СТРОИТЕЛЬНЫЕ СИСТЕМЫ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5735782" y="6463202"/>
              <a:ext cx="2335199" cy="3243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500" b="1" i="1" dirty="0" smtClean="0">
                  <a:solidFill>
                    <a:schemeClr val="tx1"/>
                  </a:solidFill>
                  <a:latin typeface="+mj-lt"/>
                </a:rPr>
                <a:t>СИСТЕМЫ ПОВЕРХНОСТЕЙ</a:t>
              </a:r>
              <a:endParaRPr lang="ru-RU" sz="1500" b="1" i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8737445" y="6463004"/>
              <a:ext cx="2214563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i="1" dirty="0">
                  <a:solidFill>
                    <a:schemeClr val="tx1"/>
                  </a:solidFill>
                  <a:latin typeface="+mj-lt"/>
                </a:rPr>
                <a:t>СИСТЕМЫ ДОБАВОК</a:t>
              </a:r>
            </a:p>
          </p:txBody>
        </p:sp>
        <p:pic>
          <p:nvPicPr>
            <p:cNvPr id="27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3" y="6409069"/>
              <a:ext cx="1974276" cy="464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2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1546</Words>
  <Application>Microsoft Office PowerPoint</Application>
  <PresentationFormat>Widescreen</PresentationFormat>
  <Paragraphs>302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Palatino Linotype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Elvin Babayev</dc:creator>
  <cp:lastModifiedBy>Rashad Ayazzade</cp:lastModifiedBy>
  <cp:revision>168</cp:revision>
  <cp:lastPrinted>2016-12-15T08:17:05Z</cp:lastPrinted>
  <dcterms:created xsi:type="dcterms:W3CDTF">2014-10-08T06:59:32Z</dcterms:created>
  <dcterms:modified xsi:type="dcterms:W3CDTF">2019-03-25T12:24:25Z</dcterms:modified>
</cp:coreProperties>
</file>